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</p:sldMasterIdLst>
  <p:notesMasterIdLst>
    <p:notesMasterId r:id="rId30"/>
  </p:notesMasterIdLst>
  <p:sldIdLst>
    <p:sldId id="256" r:id="rId2"/>
    <p:sldId id="271" r:id="rId3"/>
    <p:sldId id="272" r:id="rId4"/>
    <p:sldId id="273" r:id="rId5"/>
    <p:sldId id="264" r:id="rId6"/>
    <p:sldId id="274" r:id="rId7"/>
    <p:sldId id="257" r:id="rId8"/>
    <p:sldId id="259" r:id="rId9"/>
    <p:sldId id="270" r:id="rId10"/>
    <p:sldId id="276" r:id="rId11"/>
    <p:sldId id="289" r:id="rId12"/>
    <p:sldId id="290" r:id="rId13"/>
    <p:sldId id="291" r:id="rId14"/>
    <p:sldId id="282" r:id="rId15"/>
    <p:sldId id="265" r:id="rId16"/>
    <p:sldId id="283" r:id="rId17"/>
    <p:sldId id="298" r:id="rId18"/>
    <p:sldId id="269" r:id="rId19"/>
    <p:sldId id="292" r:id="rId20"/>
    <p:sldId id="296" r:id="rId21"/>
    <p:sldId id="297" r:id="rId22"/>
    <p:sldId id="261" r:id="rId23"/>
    <p:sldId id="262" r:id="rId24"/>
    <p:sldId id="266" r:id="rId25"/>
    <p:sldId id="299" r:id="rId26"/>
    <p:sldId id="268" r:id="rId27"/>
    <p:sldId id="294" r:id="rId28"/>
    <p:sldId id="26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DDFF"/>
    <a:srgbClr val="DED9FF"/>
    <a:srgbClr val="22242E"/>
    <a:srgbClr val="24232D"/>
    <a:srgbClr val="1C1C22"/>
    <a:srgbClr val="000000"/>
    <a:srgbClr val="282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88663" autoAdjust="0"/>
  </p:normalViewPr>
  <p:slideViewPr>
    <p:cSldViewPr snapToGrid="0">
      <p:cViewPr varScale="1">
        <p:scale>
          <a:sx n="80" d="100"/>
          <a:sy n="80" d="100"/>
        </p:scale>
        <p:origin x="73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01679-78E1-4986-BE16-A30B1AA1A68A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9BC54C-D7FA-40E0-9E82-B72578E60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050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 like this nice photograph</a:t>
            </a:r>
            <a:r>
              <a:rPr lang="en-US" baseline="0" dirty="0" smtClean="0"/>
              <a:t> of mine.</a:t>
            </a:r>
          </a:p>
          <a:p>
            <a:r>
              <a:rPr lang="en-US" baseline="0" dirty="0" smtClean="0"/>
              <a:t>Suppose we have an out of focus image like this…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C54C-D7FA-40E0-9E82-B72578E602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729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the</a:t>
            </a:r>
            <a:r>
              <a:rPr lang="en-US" baseline="0" dirty="0" smtClean="0"/>
              <a:t> average of green.</a:t>
            </a:r>
            <a:endParaRPr lang="en-US" dirty="0" smtClean="0"/>
          </a:p>
          <a:p>
            <a:r>
              <a:rPr lang="en-US" dirty="0" smtClean="0"/>
              <a:t>This gives us one pixel.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C54C-D7FA-40E0-9E82-B72578E602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529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this as kernel</a:t>
            </a:r>
          </a:p>
          <a:p>
            <a:r>
              <a:rPr lang="en-US" dirty="0" smtClean="0"/>
              <a:t>Convolve</a:t>
            </a:r>
          </a:p>
          <a:p>
            <a:r>
              <a:rPr lang="en-US" baseline="0" dirty="0" smtClean="0"/>
              <a:t>Iterative approx.</a:t>
            </a:r>
          </a:p>
          <a:p>
            <a:r>
              <a:rPr lang="en-US" baseline="0" dirty="0" smtClean="0"/>
              <a:t>Run on blurry circle…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C54C-D7FA-40E0-9E82-B72578E602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820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original pixel is almost recovered.</a:t>
            </a:r>
          </a:p>
          <a:p>
            <a:r>
              <a:rPr lang="en-US" baseline="0" dirty="0" smtClean="0"/>
              <a:t>Blurry disk on previous slide, to this.</a:t>
            </a:r>
          </a:p>
          <a:p>
            <a:r>
              <a:rPr lang="en-US" baseline="0" dirty="0" smtClean="0"/>
              <a:t>Not perfect.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C54C-D7FA-40E0-9E82-B72578E602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858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But does this actually work?</a:t>
            </a:r>
          </a:p>
          <a:p>
            <a:r>
              <a:rPr lang="en-US" baseline="0" dirty="0" smtClean="0"/>
              <a:t>Start with text.</a:t>
            </a:r>
          </a:p>
          <a:p>
            <a:r>
              <a:rPr lang="en-US" baseline="0" dirty="0" smtClean="0"/>
              <a:t>Blur text until unreadable.</a:t>
            </a:r>
          </a:p>
          <a:p>
            <a:r>
              <a:rPr lang="en-US" baseline="0" dirty="0" smtClean="0"/>
              <a:t>Deblur – see faint text.</a:t>
            </a:r>
          </a:p>
          <a:p>
            <a:r>
              <a:rPr lang="en-US" baseline="0" dirty="0" smtClean="0"/>
              <a:t>Simple laplacian filter to enhance edges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C54C-D7FA-40E0-9E82-B72578E602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3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C54C-D7FA-40E0-9E82-B72578E602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613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about a real photograph?</a:t>
            </a:r>
          </a:p>
          <a:p>
            <a:r>
              <a:rPr lang="en-US" dirty="0" smtClean="0"/>
              <a:t>Text printed on paper.</a:t>
            </a:r>
          </a:p>
          <a:p>
            <a:r>
              <a:rPr lang="en-US" baseline="0" dirty="0" smtClean="0"/>
              <a:t>Captured with a Sony handheld camera</a:t>
            </a:r>
          </a:p>
          <a:p>
            <a:r>
              <a:rPr lang="en-US" baseline="0" dirty="0" smtClean="0"/>
              <a:t>Intentionally out of focus</a:t>
            </a:r>
          </a:p>
          <a:p>
            <a:r>
              <a:rPr lang="en-US" baseline="0" dirty="0" smtClean="0"/>
              <a:t>Large image </a:t>
            </a:r>
            <a:r>
              <a:rPr lang="en-US" sz="1200" dirty="0" smtClean="0"/>
              <a:t>5472 x 3080 (cropped)</a:t>
            </a:r>
          </a:p>
          <a:p>
            <a:r>
              <a:rPr lang="en-US" sz="1200" baseline="0" dirty="0" smtClean="0"/>
              <a:t>Compressed JPG, real noise, lens blur is not perfect.</a:t>
            </a:r>
          </a:p>
          <a:p>
            <a:r>
              <a:rPr lang="en-US" sz="1200" baseline="0" dirty="0" smtClean="0"/>
              <a:t>Richardson-Lucy is hardly better…</a:t>
            </a:r>
          </a:p>
          <a:p>
            <a:r>
              <a:rPr lang="en-US" sz="1200" baseline="0" dirty="0" smtClean="0"/>
              <a:t>But 11,000 times slower, 25 minutes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C54C-D7FA-40E0-9E82-B72578E602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48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Richardson-Lucy</a:t>
            </a:r>
            <a:r>
              <a:rPr lang="en-US" baseline="0" dirty="0" smtClean="0"/>
              <a:t> is VERY slow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C54C-D7FA-40E0-9E82-B72578E6022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211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video, we needed even more performance:</a:t>
            </a:r>
          </a:p>
          <a:p>
            <a:r>
              <a:rPr lang="en-US" dirty="0" smtClean="0"/>
              <a:t>OpenGL</a:t>
            </a:r>
          </a:p>
          <a:p>
            <a:r>
              <a:rPr lang="en-US" dirty="0" smtClean="0"/>
              <a:t>NVIDIA GTX 3080</a:t>
            </a:r>
          </a:p>
          <a:p>
            <a:r>
              <a:rPr lang="en-US" dirty="0" smtClean="0"/>
              <a:t>Video reading and decoding took</a:t>
            </a:r>
            <a:r>
              <a:rPr lang="en-US" baseline="0" dirty="0" smtClean="0"/>
              <a:t> longer than the algorithm itself.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C54C-D7FA-40E0-9E82-B72578E6022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150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a synthetic blur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C54C-D7FA-40E0-9E82-B72578E6022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182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Works for </a:t>
            </a:r>
            <a:r>
              <a:rPr lang="en-US" smtClean="0"/>
              <a:t>any linear time </a:t>
            </a:r>
            <a:r>
              <a:rPr lang="en-US" dirty="0" smtClean="0"/>
              <a:t>varying</a:t>
            </a:r>
            <a:r>
              <a:rPr lang="en-US" baseline="0" dirty="0" smtClean="0"/>
              <a:t> signal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C54C-D7FA-40E0-9E82-B72578E6022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80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 like this nice photograph</a:t>
            </a:r>
            <a:r>
              <a:rPr lang="en-US" baseline="0" dirty="0" smtClean="0"/>
              <a:t> of mine.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C54C-D7FA-40E0-9E82-B72578E602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3644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we</a:t>
            </a:r>
            <a:r>
              <a:rPr lang="en-US" baseline="0" dirty="0" smtClean="0"/>
              <a:t> did here is: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Take an audio file of music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Blur it (i.e. muffling)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Deconvolve</a:t>
            </a:r>
            <a:r>
              <a:rPr lang="en-US" baseline="0" dirty="0" smtClean="0"/>
              <a:t> it using our algorithm (5 iterations)</a:t>
            </a:r>
          </a:p>
          <a:p>
            <a:r>
              <a:rPr lang="en-US" baseline="0" dirty="0" smtClean="0"/>
              <a:t>Waveform of a music file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C54C-D7FA-40E0-9E82-B72578E6022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445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Error on</a:t>
            </a:r>
            <a:r>
              <a:rPr lang="en-US" baseline="0" dirty="0" smtClean="0"/>
              <a:t> Y axis</a:t>
            </a:r>
          </a:p>
          <a:p>
            <a:r>
              <a:rPr lang="en-US" baseline="0" dirty="0" smtClean="0"/>
              <a:t>Iterations on X axis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C54C-D7FA-40E0-9E82-B72578E6022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650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Error on</a:t>
            </a:r>
            <a:r>
              <a:rPr lang="en-US" baseline="0" dirty="0" smtClean="0"/>
              <a:t> Y axis</a:t>
            </a:r>
          </a:p>
          <a:p>
            <a:r>
              <a:rPr lang="en-US" baseline="0" dirty="0" smtClean="0"/>
              <a:t>Iterations on X axis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C54C-D7FA-40E0-9E82-B72578E6022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255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C54C-D7FA-40E0-9E82-B72578E6022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43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Proposed the</a:t>
            </a:r>
            <a:r>
              <a:rPr lang="en-US" baseline="0" dirty="0" smtClean="0"/>
              <a:t> FASTEST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C54C-D7FA-40E0-9E82-B72578E6022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72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 like this nice photograph</a:t>
            </a:r>
            <a:r>
              <a:rPr lang="en-US" baseline="0" dirty="0" smtClean="0"/>
              <a:t> of mine.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C54C-D7FA-40E0-9E82-B72578E602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28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Recapture</a:t>
            </a:r>
            <a:r>
              <a:rPr lang="en-US" baseline="0" dirty="0" smtClean="0"/>
              <a:t> cons:</a:t>
            </a:r>
          </a:p>
          <a:p>
            <a:r>
              <a:rPr lang="en-US" baseline="0" dirty="0" smtClean="0"/>
              <a:t>- Time consuming</a:t>
            </a:r>
          </a:p>
          <a:p>
            <a:r>
              <a:rPr lang="en-US" baseline="0" dirty="0" smtClean="0"/>
              <a:t>- Expensive equipment</a:t>
            </a:r>
          </a:p>
          <a:p>
            <a:r>
              <a:rPr lang="en-US" dirty="0" smtClean="0"/>
              <a:t>- Dynamic sample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C54C-D7FA-40E0-9E82-B72578E602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89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Interestingly</a:t>
            </a:r>
            <a:r>
              <a:rPr lang="en-US" baseline="0" dirty="0" smtClean="0"/>
              <a:t>, Richardson published ~50 years ago here in San Diego.</a:t>
            </a:r>
          </a:p>
          <a:p>
            <a:r>
              <a:rPr lang="en-US" dirty="0" smtClean="0"/>
              <a:t>Microscope viewing</a:t>
            </a:r>
            <a:r>
              <a:rPr lang="en-US" baseline="0" dirty="0" smtClean="0"/>
              <a:t>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C54C-D7FA-40E0-9E82-B72578E602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118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Goal is to optimize performance over quality.</a:t>
            </a:r>
          </a:p>
          <a:p>
            <a:r>
              <a:rPr lang="en-US" baseline="0" dirty="0" smtClean="0"/>
              <a:t>(33ms </a:t>
            </a:r>
            <a:r>
              <a:rPr lang="en-US" baseline="0" dirty="0" smtClean="0"/>
              <a:t>per </a:t>
            </a:r>
            <a:r>
              <a:rPr lang="en-US" baseline="0" dirty="0" smtClean="0"/>
              <a:t>frame)</a:t>
            </a:r>
          </a:p>
          <a:p>
            <a:r>
              <a:rPr lang="en-US" baseline="0" dirty="0" smtClean="0"/>
              <a:t>Can we meet requirements?  Yes </a:t>
            </a:r>
            <a:r>
              <a:rPr lang="en-US" baseline="0" dirty="0" smtClean="0"/>
              <a:t>we can – otherwise I wouldn’t be here.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Walk through …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C54C-D7FA-40E0-9E82-B72578E602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709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Suppose that we have an image…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C54C-D7FA-40E0-9E82-B72578E602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24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Pixel is spread out in a disk.</a:t>
            </a:r>
          </a:p>
          <a:p>
            <a:r>
              <a:rPr lang="en-US" dirty="0" smtClean="0"/>
              <a:t>Blurred pixel is</a:t>
            </a:r>
            <a:r>
              <a:rPr lang="en-US" baseline="0" dirty="0" smtClean="0"/>
              <a:t> exaggerated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C54C-D7FA-40E0-9E82-B72578E602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46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Pixels just</a:t>
            </a:r>
            <a:r>
              <a:rPr lang="en-US" baseline="0" dirty="0" smtClean="0"/>
              <a:t> on the inside are influenced.</a:t>
            </a:r>
          </a:p>
          <a:p>
            <a:r>
              <a:rPr lang="en-US" baseline="0" dirty="0" smtClean="0"/>
              <a:t>Pixels outside the radius are not.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C54C-D7FA-40E0-9E82-B72578E602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25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2224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D976-B1F9-4494-A007-DD5130778471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C3C63-69F0-4A28-AE70-A5AD50AD0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80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bg>
      <p:bgPr>
        <a:solidFill>
          <a:srgbClr val="2224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D976-B1F9-4494-A007-DD5130778471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C3C63-69F0-4A28-AE70-A5AD50AD0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111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bg>
      <p:bgPr>
        <a:solidFill>
          <a:srgbClr val="2224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D976-B1F9-4494-A007-DD5130778471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C3C63-69F0-4A28-AE70-A5AD50AD078C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9469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bg>
      <p:bgPr>
        <a:solidFill>
          <a:srgbClr val="2224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D976-B1F9-4494-A007-DD5130778471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C3C63-69F0-4A28-AE70-A5AD50AD0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32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bg>
      <p:bgPr>
        <a:solidFill>
          <a:srgbClr val="2224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D976-B1F9-4494-A007-DD5130778471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C3C63-69F0-4A28-AE70-A5AD50AD078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1389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bg>
      <p:bgPr>
        <a:solidFill>
          <a:srgbClr val="2224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D976-B1F9-4494-A007-DD5130778471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C3C63-69F0-4A28-AE70-A5AD50AD0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11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bg>
      <p:bgPr>
        <a:solidFill>
          <a:srgbClr val="2224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D976-B1F9-4494-A007-DD5130778471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C3C63-69F0-4A28-AE70-A5AD50AD0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12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solidFill>
          <a:srgbClr val="2224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D976-B1F9-4494-A007-DD5130778471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C3C63-69F0-4A28-AE70-A5AD50AD0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36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rgbClr val="2224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80997"/>
            <a:ext cx="10806454" cy="1320800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7470" y="2160589"/>
            <a:ext cx="10206318" cy="388077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D976-B1F9-4494-A007-DD5130778471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C3C63-69F0-4A28-AE70-A5AD50AD0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49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rgbClr val="2224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D976-B1F9-4494-A007-DD5130778471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C3C63-69F0-4A28-AE70-A5AD50AD0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5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bg>
      <p:bgPr>
        <a:solidFill>
          <a:srgbClr val="2224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D976-B1F9-4494-A007-DD5130778471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C3C63-69F0-4A28-AE70-A5AD50AD0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83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Pr>
        <a:solidFill>
          <a:srgbClr val="2224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D976-B1F9-4494-A007-DD5130778471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C3C63-69F0-4A28-AE70-A5AD50AD0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79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Pr>
        <a:solidFill>
          <a:srgbClr val="2224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D976-B1F9-4494-A007-DD5130778471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C3C63-69F0-4A28-AE70-A5AD50AD0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33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rgbClr val="2224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D976-B1F9-4494-A007-DD5130778471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C3C63-69F0-4A28-AE70-A5AD50AD0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47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solidFill>
          <a:srgbClr val="2224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D976-B1F9-4494-A007-DD5130778471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C3C63-69F0-4A28-AE70-A5AD50AD0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91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solidFill>
          <a:srgbClr val="2224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D976-B1F9-4494-A007-DD5130778471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C3C63-69F0-4A28-AE70-A5AD50AD0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412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4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9D976-B1F9-4494-A007-DD5130778471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AC3C63-69F0-4A28-AE70-A5AD50AD0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831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8.png"/><Relationship Id="rId5" Type="http://schemas.openxmlformats.org/officeDocument/2006/relationships/hyperlink" Target="https://github.com/dwilliams1114/fast-deblur" TargetMode="External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224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84823" y="1254605"/>
            <a:ext cx="7766936" cy="164630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Fast Simple Parallelizable Real-time Deconvolution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84823" y="3035593"/>
            <a:ext cx="7766936" cy="1096899"/>
          </a:xfrm>
        </p:spPr>
        <p:txBody>
          <a:bodyPr>
            <a:noAutofit/>
          </a:bodyPr>
          <a:lstStyle/>
          <a:p>
            <a:pPr algn="ctr"/>
            <a:r>
              <a:rPr lang="en-US" sz="2000" dirty="0" smtClean="0"/>
              <a:t>Daniel Williams</a:t>
            </a:r>
          </a:p>
          <a:p>
            <a:pPr algn="ctr"/>
            <a:r>
              <a:rPr lang="en-US" sz="2000" dirty="0" smtClean="0"/>
              <a:t>SPIE Optics + Photonics</a:t>
            </a:r>
          </a:p>
          <a:p>
            <a:pPr algn="ctr"/>
            <a:r>
              <a:rPr lang="en-US" sz="2000" dirty="0" smtClean="0"/>
              <a:t>August 21, 2023</a:t>
            </a:r>
            <a:endParaRPr lang="en-US" sz="20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953000" y="5322336"/>
            <a:ext cx="2286000" cy="0"/>
          </a:xfrm>
          <a:prstGeom prst="straightConnector1">
            <a:avLst/>
          </a:prstGeom>
          <a:ln w="76200" cap="sq"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399" y="4056835"/>
            <a:ext cx="2586419" cy="25864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764" y="4029126"/>
            <a:ext cx="2586419" cy="258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7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224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189" y="5877103"/>
            <a:ext cx="3631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1DDFF"/>
                </a:solidFill>
              </a:rPr>
              <a:t>+ Blue pixels</a:t>
            </a:r>
            <a:r>
              <a:rPr lang="en-US" sz="2400" dirty="0">
                <a:solidFill>
                  <a:srgbClr val="C1DDFF"/>
                </a:solidFill>
              </a:rPr>
              <a:t> </a:t>
            </a:r>
            <a:r>
              <a:rPr lang="en-US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 Red pixels</a:t>
            </a:r>
            <a:endParaRPr lang="en-US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99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224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189" y="5877103"/>
            <a:ext cx="6827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1DDFF"/>
                </a:solidFill>
              </a:rPr>
              <a:t>+ Blue pixels</a:t>
            </a:r>
            <a:r>
              <a:rPr lang="en-US" sz="2400" dirty="0">
                <a:solidFill>
                  <a:srgbClr val="C1DDFF"/>
                </a:solidFill>
              </a:rPr>
              <a:t> </a:t>
            </a:r>
            <a:r>
              <a:rPr lang="en-US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 Red pixels 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+ average green pixels</a:t>
            </a:r>
            <a:endParaRPr lang="en-US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80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224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1189" y="5877103"/>
            <a:ext cx="6827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1DDFF"/>
                </a:solidFill>
              </a:rPr>
              <a:t>+ Blue pixels</a:t>
            </a:r>
            <a:r>
              <a:rPr lang="en-US" sz="2400" dirty="0">
                <a:solidFill>
                  <a:srgbClr val="C1DDFF"/>
                </a:solidFill>
              </a:rPr>
              <a:t> </a:t>
            </a:r>
            <a:r>
              <a:rPr lang="en-US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 Red pixels 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+ average green pixels</a:t>
            </a:r>
            <a:endParaRPr lang="en-US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3295" y="5846325"/>
            <a:ext cx="4249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=   better approximation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30"/>
            <a:ext cx="12192000" cy="6855969"/>
          </a:xfrm>
          <a:prstGeom prst="rect">
            <a:avLst/>
          </a:prstGeom>
        </p:spPr>
      </p:pic>
      <p:sp>
        <p:nvSpPr>
          <p:cNvPr id="17" name="U-Turn Arrow 16"/>
          <p:cNvSpPr/>
          <p:nvPr/>
        </p:nvSpPr>
        <p:spPr>
          <a:xfrm rot="10800000">
            <a:off x="5638800" y="6285725"/>
            <a:ext cx="3474720" cy="488456"/>
          </a:xfrm>
          <a:prstGeom prst="uturnArrow">
            <a:avLst>
              <a:gd name="adj1" fmla="val 23008"/>
              <a:gd name="adj2" fmla="val 25000"/>
              <a:gd name="adj3" fmla="val 35233"/>
              <a:gd name="adj4" fmla="val 43750"/>
              <a:gd name="adj5" fmla="val 10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47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224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3380" y="6118860"/>
            <a:ext cx="2382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Recovered pixel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3491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224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does it work?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4" y="1003298"/>
            <a:ext cx="3414027" cy="2560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591" y="1869437"/>
            <a:ext cx="3413551" cy="25601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938" y="2753633"/>
            <a:ext cx="3413551" cy="25601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809" y="3645722"/>
            <a:ext cx="3414027" cy="2560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3" name="Elbow Connector 22"/>
          <p:cNvCxnSpPr>
            <a:stCxn id="5" idx="2"/>
          </p:cNvCxnSpPr>
          <p:nvPr/>
        </p:nvCxnSpPr>
        <p:spPr>
          <a:xfrm rot="16200000" flipH="1">
            <a:off x="2360352" y="3180723"/>
            <a:ext cx="296145" cy="1062333"/>
          </a:xfrm>
          <a:prstGeom prst="bentConnector2">
            <a:avLst/>
          </a:prstGeom>
          <a:ln w="76200" cap="sq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/>
          <p:nvPr/>
        </p:nvCxnSpPr>
        <p:spPr>
          <a:xfrm rot="16200000" flipH="1">
            <a:off x="5129699" y="4064480"/>
            <a:ext cx="296145" cy="1062333"/>
          </a:xfrm>
          <a:prstGeom prst="bentConnector2">
            <a:avLst/>
          </a:prstGeom>
          <a:ln w="76200" cap="sq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/>
          <p:nvPr/>
        </p:nvCxnSpPr>
        <p:spPr>
          <a:xfrm rot="16200000" flipH="1">
            <a:off x="7898570" y="4936591"/>
            <a:ext cx="296145" cy="1062333"/>
          </a:xfrm>
          <a:prstGeom prst="bentConnector2">
            <a:avLst/>
          </a:prstGeom>
          <a:ln w="76200" cap="sq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97764" y="4133981"/>
            <a:ext cx="1914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Defocus Blur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3159107" y="4925982"/>
            <a:ext cx="2284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Deconvolution</a:t>
            </a:r>
          </a:p>
          <a:p>
            <a:r>
              <a:rPr lang="en-US" sz="2400" dirty="0" smtClean="0"/>
              <a:t>(our algorithm)</a:t>
            </a:r>
            <a:endParaRPr lang="en-US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6046265" y="5942067"/>
            <a:ext cx="2294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Laplacian filter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6352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224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827" y="1701797"/>
            <a:ext cx="3831709" cy="3831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399" y="1701797"/>
            <a:ext cx="3830324" cy="38303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2" y="1701798"/>
            <a:ext cx="3830323" cy="38303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7357" y="5852158"/>
            <a:ext cx="2151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Blurry (1080p)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030113" y="5667493"/>
            <a:ext cx="21008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Our Algorithm</a:t>
            </a:r>
          </a:p>
          <a:p>
            <a:pPr algn="ctr"/>
            <a:r>
              <a:rPr lang="en-US" sz="2400" dirty="0" smtClean="0"/>
              <a:t>19 </a:t>
            </a:r>
            <a:r>
              <a:rPr lang="en-US" sz="2400" dirty="0" err="1" smtClean="0"/>
              <a:t>ms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8482823" y="5667493"/>
            <a:ext cx="32117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Wiener Deconvolution</a:t>
            </a:r>
          </a:p>
          <a:p>
            <a:pPr algn="ctr"/>
            <a:r>
              <a:rPr lang="en-US" sz="2400" dirty="0" smtClean="0"/>
              <a:t>123 </a:t>
            </a:r>
            <a:r>
              <a:rPr lang="en-US" sz="2400" dirty="0" err="1" smtClean="0"/>
              <a:t>ms</a:t>
            </a:r>
            <a:endParaRPr lang="en-US" sz="240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334" y="262662"/>
            <a:ext cx="1810915" cy="101863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10236" y="299091"/>
            <a:ext cx="484094" cy="4840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57972" y="783185"/>
            <a:ext cx="1050878" cy="9186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694330" y="783185"/>
            <a:ext cx="2287195" cy="9186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644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224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– real photo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9374" y="1481880"/>
            <a:ext cx="20473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Blurry</a:t>
            </a:r>
          </a:p>
          <a:p>
            <a:pPr algn="ctr"/>
            <a:r>
              <a:rPr lang="en-US" sz="2400" dirty="0" smtClean="0"/>
              <a:t>(5472 x 3080)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82605" y="3413758"/>
            <a:ext cx="21008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Our Algorithm</a:t>
            </a:r>
          </a:p>
          <a:p>
            <a:pPr algn="ctr"/>
            <a:r>
              <a:rPr lang="en-US" sz="2400" dirty="0" smtClean="0"/>
              <a:t>129 </a:t>
            </a:r>
            <a:r>
              <a:rPr lang="en-US" sz="2400" dirty="0" err="1" smtClean="0"/>
              <a:t>ms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19418" y="5345636"/>
            <a:ext cx="24272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Richardson-Lucy</a:t>
            </a:r>
          </a:p>
          <a:p>
            <a:pPr algn="ctr"/>
            <a:r>
              <a:rPr lang="en-US" sz="2400" dirty="0" smtClean="0"/>
              <a:t>25 minutes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898" y="1101931"/>
            <a:ext cx="6449325" cy="15908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5424" y="3033809"/>
            <a:ext cx="6439799" cy="15908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5424" y="4965687"/>
            <a:ext cx="6449325" cy="15908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775440" y="6371918"/>
            <a:ext cx="269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33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96" y="0"/>
            <a:ext cx="109650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0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 Acceleration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Implemented as OpenGL </a:t>
            </a:r>
            <a:r>
              <a:rPr lang="en-US" dirty="0" err="1" smtClean="0"/>
              <a:t>shader</a:t>
            </a:r>
            <a:endParaRPr lang="en-US" dirty="0" smtClean="0"/>
          </a:p>
          <a:p>
            <a:r>
              <a:rPr lang="en-US" dirty="0" smtClean="0"/>
              <a:t>Run on NVIDIA RTX 3080</a:t>
            </a:r>
          </a:p>
          <a:p>
            <a:r>
              <a:rPr lang="en-US" dirty="0" smtClean="0"/>
              <a:t>Processed FHD video at 118 FPS</a:t>
            </a:r>
          </a:p>
          <a:p>
            <a:r>
              <a:rPr lang="en-US" dirty="0" smtClean="0"/>
              <a:t>8.5 </a:t>
            </a:r>
            <a:r>
              <a:rPr lang="en-US" dirty="0" err="1" smtClean="0"/>
              <a:t>ms</a:t>
            </a:r>
            <a:r>
              <a:rPr lang="en-US" dirty="0" smtClean="0"/>
              <a:t>/frame</a:t>
            </a:r>
          </a:p>
          <a:p>
            <a:r>
              <a:rPr lang="en-US" dirty="0" smtClean="0"/>
              <a:t>2.9 </a:t>
            </a:r>
            <a:r>
              <a:rPr lang="en-US" dirty="0" err="1" smtClean="0"/>
              <a:t>ms</a:t>
            </a:r>
            <a:r>
              <a:rPr lang="en-US" dirty="0"/>
              <a:t> </a:t>
            </a:r>
            <a:r>
              <a:rPr lang="en-US" dirty="0" smtClean="0"/>
              <a:t>in our algorithm</a:t>
            </a:r>
          </a:p>
          <a:p>
            <a:pPr lvl="1"/>
            <a:r>
              <a:rPr lang="en-US" dirty="0" smtClean="0"/>
              <a:t>Rest is reading/decoding video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371" y="3778392"/>
            <a:ext cx="2345649" cy="1779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7515" y="1890531"/>
            <a:ext cx="2368449" cy="98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5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eblur Comparison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224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32458" y="1178577"/>
            <a:ext cx="2296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Blurry Images!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3532" y="4923614"/>
            <a:ext cx="1741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(out of focus)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013" y="1701797"/>
            <a:ext cx="8043096" cy="45242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0889" y="3483768"/>
            <a:ext cx="11464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Bad</a:t>
            </a:r>
          </a:p>
          <a:p>
            <a:pPr algn="ctr"/>
            <a:r>
              <a:rPr lang="en-US" sz="2800" dirty="0" smtClean="0"/>
              <a:t>Image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5147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blur Comparison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3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blur Comparison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0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224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Bonus: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39291"/>
            <a:ext cx="10515600" cy="3537672"/>
          </a:xfrm>
        </p:spPr>
        <p:txBody>
          <a:bodyPr/>
          <a:lstStyle/>
          <a:p>
            <a:r>
              <a:rPr lang="en-US" dirty="0" smtClean="0"/>
              <a:t>Audio processing</a:t>
            </a:r>
          </a:p>
          <a:p>
            <a:r>
              <a:rPr lang="en-US" dirty="0" smtClean="0"/>
              <a:t>Seismology</a:t>
            </a:r>
          </a:p>
          <a:p>
            <a:r>
              <a:rPr lang="en-US" dirty="0" smtClean="0"/>
              <a:t>EEG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50509" y="1410661"/>
            <a:ext cx="5690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One-dimensional applications too!</a:t>
            </a:r>
            <a:endParaRPr lang="en-US" sz="2800" dirty="0"/>
          </a:p>
        </p:txBody>
      </p:sp>
      <p:pic>
        <p:nvPicPr>
          <p:cNvPr id="1026" name="Picture 2" descr="https://i0.wp.com/arstech.net/wp-content/uploads/2015/04/s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884" y="2246676"/>
            <a:ext cx="3086832" cy="103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defin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833" y="3698978"/>
            <a:ext cx="3647051" cy="141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2/26/Spike-wave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400" y="3910198"/>
            <a:ext cx="2542367" cy="26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61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224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1D Example: Audio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8766" y="2369259"/>
            <a:ext cx="194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Original Waveform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3301" y="3897746"/>
            <a:ext cx="1716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Blurred/Muffled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59052" y="5426233"/>
            <a:ext cx="1020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Repaired</a:t>
            </a:r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7095825" y="2840608"/>
            <a:ext cx="665018" cy="3948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7095825" y="4701899"/>
            <a:ext cx="665018" cy="3948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25052" y="2840608"/>
            <a:ext cx="2529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Blurring (i.e. muffling)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76147" y="4701899"/>
            <a:ext cx="3079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Deconvolution (5 iterations)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331" y="1187514"/>
            <a:ext cx="10235537" cy="16960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3330" y="3104955"/>
            <a:ext cx="10235537" cy="16960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3331" y="5006591"/>
            <a:ext cx="10235537" cy="16960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782425" y="6419850"/>
            <a:ext cx="269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95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1D Example: Audio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911" y="5721404"/>
            <a:ext cx="7373209" cy="974062"/>
          </a:xfrm>
        </p:spPr>
        <p:txBody>
          <a:bodyPr/>
          <a:lstStyle/>
          <a:p>
            <a:r>
              <a:rPr lang="en-US" dirty="0" smtClean="0"/>
              <a:t>Error decreases until convergence</a:t>
            </a:r>
          </a:p>
          <a:p>
            <a:r>
              <a:rPr lang="en-US" dirty="0"/>
              <a:t>P</a:t>
            </a:r>
            <a:r>
              <a:rPr lang="en-US" dirty="0" smtClean="0"/>
              <a:t>roof given in manuscript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134" y="1166532"/>
            <a:ext cx="8252118" cy="43865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14480" y="6326134"/>
            <a:ext cx="269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197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1D Example: Audio (extended)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381" y="1184630"/>
            <a:ext cx="8642359" cy="436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9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7470" y="1233055"/>
            <a:ext cx="10206318" cy="1655618"/>
          </a:xfrm>
        </p:spPr>
        <p:txBody>
          <a:bodyPr/>
          <a:lstStyle/>
          <a:p>
            <a:r>
              <a:rPr lang="en-US" dirty="0"/>
              <a:t>Code available:</a:t>
            </a:r>
          </a:p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github.com/dwilliams1114/fast-deblur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050" y="3283072"/>
            <a:ext cx="1427690" cy="6722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802" y="4875339"/>
            <a:ext cx="1468186" cy="6557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4385" y="3088255"/>
            <a:ext cx="1129440" cy="12004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0600" y="4875339"/>
            <a:ext cx="1857575" cy="773989"/>
          </a:xfrm>
          <a:prstGeom prst="rect">
            <a:avLst/>
          </a:prstGeom>
        </p:spPr>
      </p:pic>
      <p:pic>
        <p:nvPicPr>
          <p:cNvPr id="4" name="Demo Blu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74968" y="2553855"/>
            <a:ext cx="6747593" cy="379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9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Fastest </a:t>
            </a:r>
            <a:r>
              <a:rPr lang="en-US" dirty="0" err="1" smtClean="0"/>
              <a:t>deblur</a:t>
            </a:r>
            <a:r>
              <a:rPr lang="en-US" dirty="0" smtClean="0"/>
              <a:t> algorithm (as far as we know)</a:t>
            </a:r>
          </a:p>
          <a:p>
            <a:pPr lvl="1"/>
            <a:r>
              <a:rPr lang="en-US" dirty="0" smtClean="0"/>
              <a:t>118 FPS</a:t>
            </a:r>
          </a:p>
          <a:p>
            <a:r>
              <a:rPr lang="en-US" dirty="0" smtClean="0"/>
              <a:t>Refocused video in real time</a:t>
            </a:r>
          </a:p>
          <a:p>
            <a:r>
              <a:rPr lang="en-US" dirty="0" smtClean="0"/>
              <a:t>Works in one-dimension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2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773" y="2768600"/>
            <a:ext cx="10806454" cy="1320800"/>
          </a:xfrm>
        </p:spPr>
        <p:txBody>
          <a:bodyPr anchor="ctr"/>
          <a:lstStyle/>
          <a:p>
            <a:r>
              <a:rPr lang="en-US" dirty="0" smtClean="0"/>
              <a:t>Happy Deblurring!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08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224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32458" y="1178577"/>
            <a:ext cx="2296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Blurry Images!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0889" y="3483768"/>
            <a:ext cx="11464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Good</a:t>
            </a:r>
          </a:p>
          <a:p>
            <a:pPr algn="ctr"/>
            <a:r>
              <a:rPr lang="en-US" sz="2800" dirty="0" smtClean="0"/>
              <a:t>Image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013" y="1701797"/>
            <a:ext cx="8043097" cy="452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5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224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32458" y="1178577"/>
            <a:ext cx="2296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Blurry Images!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3532" y="4923614"/>
            <a:ext cx="1741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(out of focus)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013" y="1701797"/>
            <a:ext cx="8043096" cy="45242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0889" y="3483768"/>
            <a:ext cx="11464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Bad</a:t>
            </a:r>
          </a:p>
          <a:p>
            <a:pPr algn="ctr"/>
            <a:r>
              <a:rPr lang="en-US" sz="2800" dirty="0" smtClean="0"/>
              <a:t>Image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3879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224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Solution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43280" y="4174372"/>
            <a:ext cx="45556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Time consuming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Expensive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Missed opportunities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842101" y="1989158"/>
            <a:ext cx="188865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Repair</a:t>
            </a:r>
          </a:p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(deconvolution)</a:t>
            </a:r>
            <a:endParaRPr lang="en-US" sz="1200" b="1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75812" y="4580563"/>
            <a:ext cx="45556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Worse results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06737" y="1989158"/>
            <a:ext cx="1909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Recapture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4" name="Straight Connector 3"/>
          <p:cNvCxnSpPr>
            <a:stCxn id="2" idx="2"/>
          </p:cNvCxnSpPr>
          <p:nvPr/>
        </p:nvCxnSpPr>
        <p:spPr>
          <a:xfrm>
            <a:off x="6080561" y="1701797"/>
            <a:ext cx="8512" cy="46484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38200" y="2810848"/>
            <a:ext cx="45556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Pros: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Best results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75812" y="2789377"/>
            <a:ext cx="45556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Pros: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Cheap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Easy</a:t>
            </a:r>
          </a:p>
        </p:txBody>
      </p:sp>
    </p:spTree>
    <p:extLst>
      <p:ext uri="{BB962C8B-B14F-4D97-AF65-F5344CB8AC3E}">
        <p14:creationId xmlns:p14="http://schemas.microsoft.com/office/powerpoint/2010/main" val="233774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224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3779" y="5060329"/>
            <a:ext cx="3888278" cy="99752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dirty="0" smtClean="0"/>
              <a:t>Richardson-Lucy</a:t>
            </a:r>
          </a:p>
          <a:p>
            <a:pPr marL="0" indent="0" algn="ctr">
              <a:buNone/>
            </a:pPr>
            <a:r>
              <a:rPr lang="en-US" sz="2800" dirty="0" smtClean="0"/>
              <a:t>29889 </a:t>
            </a:r>
            <a:r>
              <a:rPr lang="en-US" sz="2800" dirty="0" err="1" smtClean="0"/>
              <a:t>ms</a:t>
            </a:r>
            <a:endParaRPr lang="en-US" sz="2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065044" y="5060328"/>
            <a:ext cx="4091940" cy="997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Wiener Deconvolution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123 </a:t>
            </a:r>
            <a:r>
              <a:rPr lang="en-US" dirty="0" err="1" smtClean="0"/>
              <a:t>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" y="1468376"/>
            <a:ext cx="5911999" cy="3325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929" y="1468376"/>
            <a:ext cx="5910170" cy="33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0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224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Speed</a:t>
            </a:r>
          </a:p>
          <a:p>
            <a:r>
              <a:rPr lang="en-US" dirty="0" smtClean="0"/>
              <a:t>Real time video (FHD 30fps)</a:t>
            </a:r>
          </a:p>
          <a:p>
            <a:r>
              <a:rPr lang="en-US" dirty="0" smtClean="0"/>
              <a:t>Parallelization</a:t>
            </a:r>
          </a:p>
          <a:p>
            <a:r>
              <a:rPr lang="en-US" dirty="0" smtClean="0"/>
              <a:t>Simplicity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1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224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3380" y="6118860"/>
            <a:ext cx="1628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Ideal pixel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4649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224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3380" y="6118860"/>
            <a:ext cx="4766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Blurred pixel – smeared over disk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703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1435</TotalTime>
  <Words>656</Words>
  <Application>Microsoft Office PowerPoint</Application>
  <PresentationFormat>Widescreen</PresentationFormat>
  <Paragraphs>184</Paragraphs>
  <Slides>28</Slides>
  <Notes>24</Notes>
  <HiddenSlides>3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Trebuchet MS</vt:lpstr>
      <vt:lpstr>Wingdings 3</vt:lpstr>
      <vt:lpstr>Facet</vt:lpstr>
      <vt:lpstr>Fast Simple Parallelizable Real-time Deconvolution</vt:lpstr>
      <vt:lpstr>The Problem</vt:lpstr>
      <vt:lpstr>The Problem</vt:lpstr>
      <vt:lpstr>The Problem</vt:lpstr>
      <vt:lpstr>The Solution</vt:lpstr>
      <vt:lpstr>Existing methods</vt:lpstr>
      <vt:lpstr>Our Goal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But does it work?</vt:lpstr>
      <vt:lpstr>Examples</vt:lpstr>
      <vt:lpstr>Examples – real photo</vt:lpstr>
      <vt:lpstr>PowerPoint Presentation</vt:lpstr>
      <vt:lpstr>Hardware Acceleration</vt:lpstr>
      <vt:lpstr>PowerPoint Presentation</vt:lpstr>
      <vt:lpstr>PowerPoint Presentation</vt:lpstr>
      <vt:lpstr>PowerPoint Presentation</vt:lpstr>
      <vt:lpstr>Bonus:</vt:lpstr>
      <vt:lpstr>1D Example: Audio</vt:lpstr>
      <vt:lpstr>1D Example: Audio</vt:lpstr>
      <vt:lpstr>1D Example: Audio (extended)</vt:lpstr>
      <vt:lpstr>Our Implementation</vt:lpstr>
      <vt:lpstr>Conclusion</vt:lpstr>
      <vt:lpstr>Happy Deblurring!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</dc:creator>
  <cp:lastModifiedBy>Daniel</cp:lastModifiedBy>
  <cp:revision>137</cp:revision>
  <dcterms:created xsi:type="dcterms:W3CDTF">2023-08-17T00:32:15Z</dcterms:created>
  <dcterms:modified xsi:type="dcterms:W3CDTF">2023-08-21T05:23:26Z</dcterms:modified>
</cp:coreProperties>
</file>